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75" r:id="rId4"/>
    <p:sldId id="265" r:id="rId5"/>
    <p:sldId id="276" r:id="rId6"/>
    <p:sldId id="272" r:id="rId7"/>
    <p:sldId id="273" r:id="rId8"/>
    <p:sldId id="277" r:id="rId9"/>
    <p:sldId id="278" r:id="rId10"/>
    <p:sldId id="279" r:id="rId11"/>
    <p:sldId id="274" r:id="rId12"/>
    <p:sldId id="257" r:id="rId13"/>
    <p:sldId id="258" r:id="rId14"/>
    <p:sldId id="259" r:id="rId15"/>
    <p:sldId id="260" r:id="rId16"/>
    <p:sldId id="262" r:id="rId17"/>
    <p:sldId id="263" r:id="rId18"/>
    <p:sldId id="269" r:id="rId19"/>
    <p:sldId id="271" r:id="rId20"/>
    <p:sldId id="270" r:id="rId21"/>
    <p:sldId id="266" r:id="rId22"/>
    <p:sldId id="267" r:id="rId23"/>
    <p:sldId id="268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9900FF"/>
    <a:srgbClr val="79A9EC"/>
    <a:srgbClr val="B3CCFF"/>
    <a:srgbClr val="000080"/>
    <a:srgbClr val="A54E0D"/>
    <a:srgbClr val="FF7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8C2B60F-6ABB-4697-91C6-055E3B532CDB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A30DD2A-CC70-4D4F-8DEC-CACD51BD3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2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30DD2A-CC70-4D4F-8DEC-CACD51BD3AA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0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FA7782-EE3B-409E-802D-8EE9812D900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Do you see a pattern to our place value system? First we have the one’s place, then the tens, hundreds, etc. Describe the pattern.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FA7782-EE3B-409E-802D-8EE9812D900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Do you see a pattern to our place value system? First we have the one’s place, then the tens, hundreds, etc. Describe the pattern.</a:t>
            </a:r>
          </a:p>
        </p:txBody>
      </p:sp>
    </p:spTree>
    <p:extLst>
      <p:ext uri="{BB962C8B-B14F-4D97-AF65-F5344CB8AC3E}">
        <p14:creationId xmlns:p14="http://schemas.microsoft.com/office/powerpoint/2010/main" val="3982405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FA7782-EE3B-409E-802D-8EE9812D900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Do you see a pattern to our place value system? First we have the one’s place, then the tens, hundreds, etc. Describe the pattern.</a:t>
            </a:r>
          </a:p>
        </p:txBody>
      </p:sp>
    </p:spTree>
    <p:extLst>
      <p:ext uri="{BB962C8B-B14F-4D97-AF65-F5344CB8AC3E}">
        <p14:creationId xmlns:p14="http://schemas.microsoft.com/office/powerpoint/2010/main" val="550343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917AB60-E858-4EF5-8BC7-6826F612CCC8}" type="slidenum">
              <a:rPr lang="en-US" sz="1200">
                <a:latin typeface="Calibri" charset="0"/>
              </a:rPr>
              <a:pPr algn="r"/>
              <a:t>20</a:t>
            </a:fld>
            <a:endParaRPr lang="en-US" sz="1200">
              <a:latin typeface="Calibri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Do you see a pattern to our place value system? First we have the one’s place, then the tens, hundreds, etc. Describe the pattern.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Title2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itle Placeholder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8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62AC1D-BCF6-4CCE-930A-C0D2C147A98F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3CB678-C929-489E-89B2-DA3BD9518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816DB-2FDB-40D3-81BB-87B1FD900221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1C0B-D3ED-430F-8026-EA8E8678A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52AE2-2793-42E9-A6BD-7D5D68DF5392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393FD-B17E-4A9E-98CF-FDDD8A6C1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ABAE1-C2F1-4CAE-91D1-289F66968914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25F09-E592-46B9-8FA1-CA0802ACF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6F9CF-3E3F-4220-A608-528F527F74BB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0CEC-79EA-4E88-9B20-EA05675C5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95136-BB69-47FA-806C-401C87B13EE4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CAE48-D97C-49AD-8B8C-3E084BB5B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5512B-6F43-47E4-8C14-1A1E5F9555A5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FD8D4-2955-4DD9-A4A1-7013C4CA4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ECDB7-DAAB-4103-B1F1-DB7D5D6FF888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A46F-6E01-46CC-967B-A66C84F75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F25C6-3B63-44AC-89F9-EB0BA6121D2D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E2AC2-8E5E-42BD-9E07-FD8D8AE52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B101-1050-41AE-9819-7BEDC1886797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636F-F925-4047-B991-03A9ED126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59B84-5F55-4C43-9FD9-A0FAC6F219D1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B246-7344-460C-9682-64C6642D5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0EF3D-5E61-4868-8498-0A78172059A5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F7BC3-DE0F-48A9-BBA4-48BC4FDAD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SlideBkgrnd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85813" y="274638"/>
            <a:ext cx="756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85813" y="2055813"/>
            <a:ext cx="7569200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5C14FF3-3C81-4447-A7D8-14BDF43E71C9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E08F8E-B1A9-413F-B0CE-D5C6EDA0C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 rot="-5400000">
            <a:off x="5631656" y="4380707"/>
            <a:ext cx="2390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008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008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Percent</a:t>
            </a:r>
            <a:br>
              <a:rPr lang="en-US" dirty="0"/>
            </a:br>
            <a:r>
              <a:rPr lang="en-US" dirty="0"/>
              <a:t>of Something</a:t>
            </a:r>
          </a:p>
        </p:txBody>
      </p:sp>
      <p:sp>
        <p:nvSpPr>
          <p:cNvPr id="15362" name="Rectang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Basics Review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2301582" y="5473700"/>
            <a:ext cx="487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br>
              <a:rPr lang="en-US" dirty="0"/>
            </a:br>
            <a:r>
              <a:rPr lang="en-US" sz="1800" dirty="0"/>
              <a:t>Edstar Analytics, Inc.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Multiply by 1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785813" y="1833563"/>
            <a:ext cx="75692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Solve for missing part of a fraction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/>
              <a:t>Multiply by 1 so that denominators match. Then the numerators have to match.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folHlink"/>
                </a:solidFill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B8C046-C3C4-4A0B-8071-6A4330A1CF3D}"/>
              </a:ext>
            </a:extLst>
          </p:cNvPr>
          <p:cNvGrpSpPr/>
          <p:nvPr/>
        </p:nvGrpSpPr>
        <p:grpSpPr>
          <a:xfrm>
            <a:off x="3601786" y="4151125"/>
            <a:ext cx="914400" cy="830997"/>
            <a:chOff x="2907661" y="3635470"/>
            <a:chExt cx="914400" cy="83099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0D38CC2-06A9-4A7E-B101-CE4FDDA63BEE}"/>
                </a:ext>
              </a:extLst>
            </p:cNvPr>
            <p:cNvSpPr txBox="1"/>
            <p:nvPr/>
          </p:nvSpPr>
          <p:spPr>
            <a:xfrm>
              <a:off x="2907661" y="3635470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x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08A180F-3BDC-462D-A1D8-9268F689F9B8}"/>
                </a:ext>
              </a:extLst>
            </p:cNvPr>
            <p:cNvCxnSpPr/>
            <p:nvPr/>
          </p:nvCxnSpPr>
          <p:spPr>
            <a:xfrm>
              <a:off x="3157471" y="4050968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0717C19-49C6-42E3-99ED-BEF0EF9E32D0}"/>
              </a:ext>
            </a:extLst>
          </p:cNvPr>
          <p:cNvGrpSpPr/>
          <p:nvPr/>
        </p:nvGrpSpPr>
        <p:grpSpPr>
          <a:xfrm>
            <a:off x="4516185" y="4155382"/>
            <a:ext cx="914400" cy="830997"/>
            <a:chOff x="5829709" y="2804473"/>
            <a:chExt cx="914400" cy="83099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D5AD294-DF74-4B0A-A0AC-CB07AC75B2FB}"/>
                </a:ext>
              </a:extLst>
            </p:cNvPr>
            <p:cNvSpPr txBox="1"/>
            <p:nvPr/>
          </p:nvSpPr>
          <p:spPr>
            <a:xfrm>
              <a:off x="582970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15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30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DF96FC9-4142-4189-8983-145D7656C0A4}"/>
                </a:ext>
              </a:extLst>
            </p:cNvPr>
            <p:cNvCxnSpPr/>
            <p:nvPr/>
          </p:nvCxnSpPr>
          <p:spPr>
            <a:xfrm>
              <a:off x="6108570" y="3211909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7F1A36A-97DB-4F96-858B-157776C98A9F}"/>
              </a:ext>
            </a:extLst>
          </p:cNvPr>
          <p:cNvSpPr txBox="1"/>
          <p:nvPr/>
        </p:nvSpPr>
        <p:spPr>
          <a:xfrm>
            <a:off x="4266375" y="4340047"/>
            <a:ext cx="809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11B5D09-D860-4432-9BE7-E02D38D6A562}"/>
              </a:ext>
            </a:extLst>
          </p:cNvPr>
          <p:cNvCxnSpPr/>
          <p:nvPr/>
        </p:nvCxnSpPr>
        <p:spPr>
          <a:xfrm flipV="1">
            <a:off x="4266375" y="4449452"/>
            <a:ext cx="528671" cy="3522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3DF71A5-9296-436D-AFE5-3EF780444DFB}"/>
              </a:ext>
            </a:extLst>
          </p:cNvPr>
          <p:cNvCxnSpPr>
            <a:cxnSpLocks/>
          </p:cNvCxnSpPr>
          <p:nvPr/>
        </p:nvCxnSpPr>
        <p:spPr>
          <a:xfrm>
            <a:off x="4132812" y="4449452"/>
            <a:ext cx="669697" cy="278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500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Percent as Fraction or Decimal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785813" y="1833563"/>
            <a:ext cx="75692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Write as 2 decimal places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1 = 1.00 = 100%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folHlink"/>
                </a:solidFill>
              </a:rPr>
              <a:t>=           = 40%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B8C046-C3C4-4A0B-8071-6A4330A1CF3D}"/>
              </a:ext>
            </a:extLst>
          </p:cNvPr>
          <p:cNvGrpSpPr/>
          <p:nvPr/>
        </p:nvGrpSpPr>
        <p:grpSpPr>
          <a:xfrm>
            <a:off x="2678139" y="3167247"/>
            <a:ext cx="914400" cy="830997"/>
            <a:chOff x="6565769" y="2804473"/>
            <a:chExt cx="914400" cy="83099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0D38CC2-06A9-4A7E-B101-CE4FDDA63BEE}"/>
                </a:ext>
              </a:extLst>
            </p:cNvPr>
            <p:cNvSpPr txBox="1"/>
            <p:nvPr/>
          </p:nvSpPr>
          <p:spPr>
            <a:xfrm>
              <a:off x="656576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10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08A180F-3BDC-462D-A1D8-9268F689F9B8}"/>
                </a:ext>
              </a:extLst>
            </p:cNvPr>
            <p:cNvCxnSpPr/>
            <p:nvPr/>
          </p:nvCxnSpPr>
          <p:spPr>
            <a:xfrm>
              <a:off x="6806153" y="3219971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7815CEC-CE2B-4CA6-9C6B-A20A8AAF2929}"/>
              </a:ext>
            </a:extLst>
          </p:cNvPr>
          <p:cNvSpPr txBox="1"/>
          <p:nvPr/>
        </p:nvSpPr>
        <p:spPr>
          <a:xfrm>
            <a:off x="3638085" y="3167248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6600FF"/>
                </a:solidFill>
              </a:rPr>
              <a:t>40</a:t>
            </a:r>
          </a:p>
          <a:p>
            <a:pPr algn="ctr"/>
            <a:r>
              <a:rPr lang="en-US" dirty="0">
                <a:solidFill>
                  <a:srgbClr val="6600FF"/>
                </a:solidFill>
              </a:rPr>
              <a:t>100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946992-67CC-4BEF-8C2D-40FA55EBD2D3}"/>
              </a:ext>
            </a:extLst>
          </p:cNvPr>
          <p:cNvCxnSpPr/>
          <p:nvPr/>
        </p:nvCxnSpPr>
        <p:spPr>
          <a:xfrm>
            <a:off x="3887895" y="3582746"/>
            <a:ext cx="414779" cy="0"/>
          </a:xfrm>
          <a:prstGeom prst="line">
            <a:avLst/>
          </a:prstGeom>
          <a:ln>
            <a:solidFill>
              <a:srgbClr val="66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101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Place Value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Sometimes the order of things matters, </a:t>
            </a:r>
          </a:p>
          <a:p>
            <a:pPr eaLnBrk="1" hangingPunct="1"/>
            <a:r>
              <a:rPr lang="en-US" b="1" dirty="0">
                <a:solidFill>
                  <a:schemeClr val="folHlink"/>
                </a:solidFill>
              </a:rPr>
              <a:t>h a t</a:t>
            </a:r>
            <a:r>
              <a:rPr lang="en-US" dirty="0"/>
              <a:t> </a:t>
            </a:r>
            <a:r>
              <a:rPr lang="en-US" dirty="0">
                <a:solidFill>
                  <a:srgbClr val="79A9EC"/>
                </a:solidFill>
              </a:rPr>
              <a:t>—</a:t>
            </a:r>
            <a:r>
              <a:rPr lang="en-US" dirty="0"/>
              <a:t> </a:t>
            </a:r>
            <a:r>
              <a:rPr lang="en-US" b="1" dirty="0">
                <a:solidFill>
                  <a:schemeClr val="folHlink"/>
                </a:solidFill>
              </a:rPr>
              <a:t>t h a</a:t>
            </a:r>
            <a:r>
              <a:rPr lang="en-US" dirty="0"/>
              <a:t> </a:t>
            </a:r>
            <a:r>
              <a:rPr lang="en-US" dirty="0">
                <a:solidFill>
                  <a:srgbClr val="79A9EC"/>
                </a:solidFill>
              </a:rPr>
              <a:t>—</a:t>
            </a:r>
            <a:r>
              <a:rPr lang="en-US" dirty="0"/>
              <a:t> </a:t>
            </a:r>
            <a:r>
              <a:rPr lang="en-US" b="1" dirty="0">
                <a:solidFill>
                  <a:schemeClr val="folHlink"/>
                </a:solidFill>
              </a:rPr>
              <a:t>a h t</a:t>
            </a:r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And sometimes not.</a:t>
            </a:r>
          </a:p>
        </p:txBody>
      </p:sp>
      <p:pic>
        <p:nvPicPr>
          <p:cNvPr id="16387" name="Picture 1029" descr="Order-Mon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5863" y="4548188"/>
            <a:ext cx="4230687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When order matters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To sound out a word, you need to know where to start.  (Left? Right? Middle?)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We start on the left and </a:t>
            </a:r>
          </a:p>
          <a:p>
            <a:pPr eaLnBrk="1" hangingPunct="1">
              <a:spcBef>
                <a:spcPct val="0"/>
              </a:spcBef>
            </a:pPr>
            <a:r>
              <a:rPr lang="en-US"/>
              <a:t>proceed to the right.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Order Matters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live </a:t>
            </a:r>
            <a:r>
              <a:rPr lang="en-US" sz="3600">
                <a:solidFill>
                  <a:srgbClr val="79A9EC"/>
                </a:solidFill>
              </a:rPr>
              <a:t>—</a:t>
            </a:r>
            <a:r>
              <a:rPr lang="en-US" sz="3600"/>
              <a:t> evil </a:t>
            </a:r>
            <a:r>
              <a:rPr lang="en-US" sz="3600">
                <a:solidFill>
                  <a:srgbClr val="79A9EC"/>
                </a:solidFill>
              </a:rPr>
              <a:t>—</a:t>
            </a:r>
            <a:r>
              <a:rPr lang="en-US" sz="3600"/>
              <a:t> veil</a:t>
            </a:r>
          </a:p>
          <a:p>
            <a:pPr eaLnBrk="1" hangingPunct="1"/>
            <a:endParaRPr lang="en-US" sz="3600"/>
          </a:p>
          <a:p>
            <a:pPr eaLnBrk="1" hangingPunct="1"/>
            <a:endParaRPr lang="en-US" sz="3600"/>
          </a:p>
          <a:p>
            <a:pPr eaLnBrk="1" hangingPunct="1"/>
            <a:r>
              <a:rPr lang="en-US" sz="3600"/>
              <a:t>256 </a:t>
            </a:r>
            <a:r>
              <a:rPr lang="en-US" sz="3600">
                <a:solidFill>
                  <a:srgbClr val="79A9EC"/>
                </a:solidFill>
              </a:rPr>
              <a:t>—</a:t>
            </a:r>
            <a:r>
              <a:rPr lang="en-US" sz="3600"/>
              <a:t> 562 </a:t>
            </a:r>
            <a:r>
              <a:rPr lang="en-US" sz="3600">
                <a:solidFill>
                  <a:srgbClr val="79A9EC"/>
                </a:solidFill>
              </a:rPr>
              <a:t>—</a:t>
            </a:r>
            <a:r>
              <a:rPr lang="en-US" sz="3600"/>
              <a:t> 652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Place Value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192213" y="2055813"/>
            <a:ext cx="6740525" cy="4070350"/>
          </a:xfrm>
        </p:spPr>
        <p:txBody>
          <a:bodyPr/>
          <a:lstStyle/>
          <a:p>
            <a:pPr eaLnBrk="1" hangingPunct="1"/>
            <a:r>
              <a:rPr lang="en-US"/>
              <a:t>The order matters in our numbers because each place has a value.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thousands </a:t>
            </a:r>
            <a:r>
              <a:rPr lang="en-US">
                <a:solidFill>
                  <a:srgbClr val="79A9EC"/>
                </a:solidFill>
              </a:rPr>
              <a:t>— </a:t>
            </a:r>
            <a:r>
              <a:rPr lang="en-US"/>
              <a:t>hundreds </a:t>
            </a:r>
            <a:r>
              <a:rPr lang="en-US">
                <a:solidFill>
                  <a:srgbClr val="79A9EC"/>
                </a:solidFill>
              </a:rPr>
              <a:t>— </a:t>
            </a:r>
            <a:r>
              <a:rPr lang="en-US"/>
              <a:t>tens </a:t>
            </a:r>
            <a:r>
              <a:rPr lang="en-US">
                <a:solidFill>
                  <a:srgbClr val="79A9EC"/>
                </a:solidFill>
              </a:rPr>
              <a:t>—</a:t>
            </a:r>
            <a:r>
              <a:rPr lang="en-US"/>
              <a:t> ones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 the Number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2031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 b="1" u="sng"/>
              <a:t>2</a:t>
            </a:r>
            <a:r>
              <a:rPr lang="en-US"/>
              <a:t> thousands </a:t>
            </a:r>
            <a:r>
              <a:rPr lang="en-US">
                <a:solidFill>
                  <a:srgbClr val="79A9EC"/>
                </a:solidFill>
              </a:rPr>
              <a:t>– </a:t>
            </a:r>
            <a:r>
              <a:rPr lang="en-US" b="1" u="sng"/>
              <a:t>0</a:t>
            </a:r>
            <a:r>
              <a:rPr lang="en-US"/>
              <a:t> hundreds </a:t>
            </a:r>
            <a:r>
              <a:rPr lang="en-US">
                <a:solidFill>
                  <a:srgbClr val="79A9EC"/>
                </a:solidFill>
              </a:rPr>
              <a:t>– </a:t>
            </a:r>
            <a:r>
              <a:rPr lang="en-US" b="1" u="sng"/>
              <a:t>3</a:t>
            </a:r>
            <a:r>
              <a:rPr lang="en-US"/>
              <a:t> tens </a:t>
            </a:r>
            <a:r>
              <a:rPr lang="en-US">
                <a:solidFill>
                  <a:srgbClr val="79A9EC"/>
                </a:solidFill>
              </a:rPr>
              <a:t>– </a:t>
            </a:r>
            <a:r>
              <a:rPr lang="en-US" b="1" u="sng"/>
              <a:t>1</a:t>
            </a:r>
            <a:r>
              <a:rPr lang="en-US"/>
              <a:t> one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Zero 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hlink"/>
                </a:solidFill>
              </a:rPr>
              <a:t>Zero</a:t>
            </a:r>
            <a:r>
              <a:rPr lang="en-US"/>
              <a:t>   plays the role of place holder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102</a:t>
            </a:r>
            <a:r>
              <a:rPr lang="en-US"/>
              <a:t> is not the same as </a:t>
            </a:r>
            <a:r>
              <a:rPr lang="en-US" b="1"/>
              <a:t>12</a:t>
            </a:r>
            <a:endParaRPr lang="en-US"/>
          </a:p>
        </p:txBody>
      </p:sp>
      <p:sp>
        <p:nvSpPr>
          <p:cNvPr id="21507" name="Oval 1027"/>
          <p:cNvSpPr>
            <a:spLocks noChangeArrowheads="1"/>
          </p:cNvSpPr>
          <p:nvPr/>
        </p:nvSpPr>
        <p:spPr bwMode="auto">
          <a:xfrm>
            <a:off x="1536700" y="1724025"/>
            <a:ext cx="963613" cy="12192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Digits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785813" y="1825625"/>
            <a:ext cx="7569200" cy="4300538"/>
          </a:xfrm>
        </p:spPr>
        <p:txBody>
          <a:bodyPr/>
          <a:lstStyle/>
          <a:p>
            <a:pPr eaLnBrk="1" hangingPunct="1"/>
            <a:r>
              <a:rPr lang="en-US"/>
              <a:t>The symbols used to write the numbers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We use ten digits</a:t>
            </a:r>
          </a:p>
          <a:p>
            <a:pPr eaLnBrk="1" hangingPunct="1"/>
            <a:r>
              <a:rPr lang="en-US" sz="3600"/>
              <a:t>0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1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2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3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4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5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6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7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8 </a:t>
            </a:r>
            <a:r>
              <a:rPr lang="en-US" sz="3600">
                <a:solidFill>
                  <a:srgbClr val="79A9EC"/>
                </a:solidFill>
              </a:rPr>
              <a:t>|</a:t>
            </a:r>
            <a:r>
              <a:rPr lang="en-US" sz="3600"/>
              <a:t> 9</a:t>
            </a:r>
          </a:p>
        </p:txBody>
      </p:sp>
      <p:pic>
        <p:nvPicPr>
          <p:cNvPr id="22531" name="Picture 1029" descr="Hands-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5050" y="4483100"/>
            <a:ext cx="1992313" cy="137160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Joke Time!!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C83DE4-2902-4576-81A8-A276D962E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714" y="1216057"/>
            <a:ext cx="5667375" cy="528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8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Fraction of Something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B911-B968-4B35-98CA-D692072C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One whole is divided in equal parts.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Key: What is the “whole”?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4F0B10-82A5-4BCD-AE80-054B8C55C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200" y="1881580"/>
            <a:ext cx="5686425" cy="119062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8411AA2-D3B4-46F9-8C45-CF3B6866F726}"/>
              </a:ext>
            </a:extLst>
          </p:cNvPr>
          <p:cNvCxnSpPr/>
          <p:nvPr/>
        </p:nvCxnSpPr>
        <p:spPr>
          <a:xfrm>
            <a:off x="4363022" y="4004929"/>
            <a:ext cx="414779" cy="0"/>
          </a:xfrm>
          <a:prstGeom prst="line">
            <a:avLst/>
          </a:prstGeom>
          <a:ln>
            <a:solidFill>
              <a:srgbClr val="66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B1876B-D8A3-47E7-99A5-2D9138269CA6}"/>
              </a:ext>
            </a:extLst>
          </p:cNvPr>
          <p:cNvGrpSpPr/>
          <p:nvPr/>
        </p:nvGrpSpPr>
        <p:grpSpPr>
          <a:xfrm>
            <a:off x="1824087" y="3589431"/>
            <a:ext cx="914400" cy="830997"/>
            <a:chOff x="6565769" y="2804473"/>
            <a:chExt cx="914400" cy="83099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5E1A065-3320-4B27-862E-B303187E44EC}"/>
                </a:ext>
              </a:extLst>
            </p:cNvPr>
            <p:cNvSpPr txBox="1"/>
            <p:nvPr/>
          </p:nvSpPr>
          <p:spPr>
            <a:xfrm>
              <a:off x="656576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6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6C29444-13EC-4E23-B895-662365EDB976}"/>
                </a:ext>
              </a:extLst>
            </p:cNvPr>
            <p:cNvCxnSpPr/>
            <p:nvPr/>
          </p:nvCxnSpPr>
          <p:spPr>
            <a:xfrm>
              <a:off x="6806153" y="3219971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02E123B-E612-4603-A1F5-CAB45FDFC706}"/>
              </a:ext>
            </a:extLst>
          </p:cNvPr>
          <p:cNvGrpSpPr/>
          <p:nvPr/>
        </p:nvGrpSpPr>
        <p:grpSpPr>
          <a:xfrm>
            <a:off x="3003869" y="3589431"/>
            <a:ext cx="914400" cy="830997"/>
            <a:chOff x="6565769" y="2804473"/>
            <a:chExt cx="914400" cy="83099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B27C206-BA3A-476B-B010-7A730D03A209}"/>
                </a:ext>
              </a:extLst>
            </p:cNvPr>
            <p:cNvSpPr txBox="1"/>
            <p:nvPr/>
          </p:nvSpPr>
          <p:spPr>
            <a:xfrm>
              <a:off x="656576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2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2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37BF6BD-36F1-46A8-86BC-C30E3109C4CC}"/>
                </a:ext>
              </a:extLst>
            </p:cNvPr>
            <p:cNvCxnSpPr/>
            <p:nvPr/>
          </p:nvCxnSpPr>
          <p:spPr>
            <a:xfrm>
              <a:off x="6806153" y="3219971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FB57296-A01C-417A-B0B4-AC9D21B82CCB}"/>
              </a:ext>
            </a:extLst>
          </p:cNvPr>
          <p:cNvSpPr txBox="1"/>
          <p:nvPr/>
        </p:nvSpPr>
        <p:spPr>
          <a:xfrm>
            <a:off x="4113212" y="3595077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6600FF"/>
                </a:solidFill>
              </a:rPr>
              <a:t>2</a:t>
            </a:r>
          </a:p>
          <a:p>
            <a:pPr algn="ctr"/>
            <a:r>
              <a:rPr lang="en-US" dirty="0">
                <a:solidFill>
                  <a:srgbClr val="6600FF"/>
                </a:solidFill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97EEFB-0836-452D-8D6B-51FB7DCD69D8}"/>
              </a:ext>
            </a:extLst>
          </p:cNvPr>
          <p:cNvSpPr txBox="1"/>
          <p:nvPr/>
        </p:nvSpPr>
        <p:spPr>
          <a:xfrm>
            <a:off x="5239821" y="3595077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6600FF"/>
                </a:solidFill>
              </a:rPr>
              <a:t>7</a:t>
            </a:r>
          </a:p>
          <a:p>
            <a:pPr algn="ctr"/>
            <a:r>
              <a:rPr lang="en-US" dirty="0">
                <a:solidFill>
                  <a:srgbClr val="6600FF"/>
                </a:solidFill>
              </a:rPr>
              <a:t>8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82006E2-09D6-43F5-B170-80AB5422023D}"/>
              </a:ext>
            </a:extLst>
          </p:cNvPr>
          <p:cNvCxnSpPr/>
          <p:nvPr/>
        </p:nvCxnSpPr>
        <p:spPr>
          <a:xfrm>
            <a:off x="5497260" y="4004929"/>
            <a:ext cx="414779" cy="0"/>
          </a:xfrm>
          <a:prstGeom prst="line">
            <a:avLst/>
          </a:prstGeom>
          <a:ln>
            <a:solidFill>
              <a:srgbClr val="66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38134BF-96AA-427A-9A01-76E2C4DB9791}"/>
              </a:ext>
            </a:extLst>
          </p:cNvPr>
          <p:cNvGrpSpPr/>
          <p:nvPr/>
        </p:nvGrpSpPr>
        <p:grpSpPr>
          <a:xfrm>
            <a:off x="6411660" y="3657284"/>
            <a:ext cx="914400" cy="830997"/>
            <a:chOff x="6565769" y="2804473"/>
            <a:chExt cx="914400" cy="830997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1EA4518-5D47-4B69-849A-385331C676DA}"/>
                </a:ext>
              </a:extLst>
            </p:cNvPr>
            <p:cNvSpPr txBox="1"/>
            <p:nvPr/>
          </p:nvSpPr>
          <p:spPr>
            <a:xfrm>
              <a:off x="656576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3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3F8042C-FC44-4EFA-89D1-3E1379C23D42}"/>
                </a:ext>
              </a:extLst>
            </p:cNvPr>
            <p:cNvCxnSpPr/>
            <p:nvPr/>
          </p:nvCxnSpPr>
          <p:spPr>
            <a:xfrm>
              <a:off x="6806153" y="3219971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Base 10</a:t>
            </a:r>
          </a:p>
        </p:txBody>
      </p:sp>
      <p:sp>
        <p:nvSpPr>
          <p:cNvPr id="256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98525" y="1665288"/>
            <a:ext cx="7345363" cy="40703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b="1"/>
              <a:t>Place Values</a:t>
            </a:r>
            <a:endParaRPr lang="en-US" sz="2800">
              <a:solidFill>
                <a:srgbClr val="6C6C6C"/>
              </a:solidFill>
            </a:endParaRPr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>
                <a:solidFill>
                  <a:srgbClr val="6C6C6C"/>
                </a:solidFill>
              </a:rPr>
              <a:t>	</a:t>
            </a:r>
            <a:r>
              <a:rPr lang="en-US" sz="2800"/>
              <a:t>1	=	</a:t>
            </a:r>
            <a:r>
              <a:rPr lang="en-US" sz="2800" u="sng">
                <a:solidFill>
                  <a:schemeClr val="hlink"/>
                </a:solidFill>
              </a:rPr>
              <a:t>1</a:t>
            </a:r>
            <a:endParaRPr lang="en-US" sz="280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/>
              <a:t>	10	=	</a:t>
            </a:r>
            <a:r>
              <a:rPr lang="en-US" sz="2800" u="sng">
                <a:solidFill>
                  <a:schemeClr val="hlink"/>
                </a:solidFill>
              </a:rPr>
              <a:t>10</a:t>
            </a:r>
            <a:endParaRPr lang="en-US" sz="280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/>
              <a:t>	10  X  10	=	</a:t>
            </a:r>
            <a:r>
              <a:rPr lang="en-US" sz="2800" u="sng">
                <a:solidFill>
                  <a:schemeClr val="hlink"/>
                </a:solidFill>
              </a:rPr>
              <a:t>100</a:t>
            </a:r>
            <a:endParaRPr lang="en-US" sz="280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/>
              <a:t>	10  X  10  X  10	=	</a:t>
            </a:r>
            <a:r>
              <a:rPr lang="en-US" sz="2800" u="sng">
                <a:solidFill>
                  <a:schemeClr val="hlink"/>
                </a:solidFill>
              </a:rPr>
              <a:t>1,000</a:t>
            </a:r>
            <a:endParaRPr lang="en-US" sz="280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/>
              <a:t>	10  X  10  X  10  X  10	=	</a:t>
            </a:r>
            <a:r>
              <a:rPr lang="en-US" sz="2800" u="sng">
                <a:solidFill>
                  <a:schemeClr val="hlink"/>
                </a:solidFill>
              </a:rPr>
              <a:t>10,000</a:t>
            </a:r>
            <a:endParaRPr lang="en-US" sz="280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/>
              <a:t>	10  X  10  X  10  X  10  X  10	=	</a:t>
            </a:r>
            <a:r>
              <a:rPr lang="en-US" sz="2800" u="sng">
                <a:solidFill>
                  <a:schemeClr val="hlink"/>
                </a:solidFill>
              </a:rPr>
              <a:t>100,000</a:t>
            </a:r>
            <a:endParaRPr lang="en-US" sz="280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/>
              <a:t>	10  X  10  X  10  X  10  X  10  X  10	=	</a:t>
            </a:r>
            <a:r>
              <a:rPr lang="en-US" sz="2800" b="1" u="sng">
                <a:solidFill>
                  <a:schemeClr val="folHlink"/>
                </a:solidFill>
              </a:rPr>
              <a:t>1,000,000</a:t>
            </a:r>
            <a:r>
              <a:rPr lang="en-US" sz="2800"/>
              <a:t>	</a:t>
            </a:r>
            <a:endParaRPr 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Looking Forward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Adding and Subtracting</a:t>
            </a:r>
            <a:r>
              <a:rPr lang="en-US"/>
              <a:t> 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>
                <a:solidFill>
                  <a:schemeClr val="tx2"/>
                </a:solidFill>
              </a:rPr>
              <a:t>You have to line up the place values for </a:t>
            </a:r>
          </a:p>
          <a:p>
            <a:pPr eaLnBrk="1" hangingPunct="1">
              <a:spcBef>
                <a:spcPct val="0"/>
              </a:spcBef>
            </a:pPr>
            <a:r>
              <a:rPr lang="en-US" sz="2800">
                <a:solidFill>
                  <a:schemeClr val="tx2"/>
                </a:solidFill>
              </a:rPr>
              <a:t>borrowing and carrying </a:t>
            </a:r>
            <a:endParaRPr lang="en-US"/>
          </a:p>
          <a:p>
            <a:pPr eaLnBrk="1" hangingPunct="1"/>
            <a:r>
              <a:rPr lang="en-US"/>
              <a:t> </a:t>
            </a:r>
          </a:p>
          <a:p>
            <a:pPr eaLnBrk="1" hangingPunct="1"/>
            <a:r>
              <a:rPr lang="en-US" sz="3600"/>
              <a:t>Numbers in other bases</a:t>
            </a:r>
            <a:endParaRPr lang="en-US"/>
          </a:p>
          <a:p>
            <a:pPr eaLnBrk="1" hangingPunct="1"/>
            <a:endParaRPr lang="en-US"/>
          </a:p>
        </p:txBody>
      </p:sp>
      <p:pic>
        <p:nvPicPr>
          <p:cNvPr id="28675" name="Picture 6" descr="UseLa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6300" y="161925"/>
            <a:ext cx="919163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Borrowing and Carrying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34 + 17 = ?</a:t>
            </a:r>
          </a:p>
          <a:p>
            <a:pPr eaLnBrk="1" hangingPunct="1"/>
            <a:endParaRPr lang="en-US"/>
          </a:p>
        </p:txBody>
      </p:sp>
      <p:pic>
        <p:nvPicPr>
          <p:cNvPr id="29699" name="Picture 7" descr="BorrowCa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288" y="2947988"/>
            <a:ext cx="7078662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Line-up places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Note that the 1s place </a:t>
            </a:r>
          </a:p>
          <a:p>
            <a:pPr eaLnBrk="1" hangingPunct="1">
              <a:spcBef>
                <a:spcPct val="0"/>
              </a:spcBef>
            </a:pPr>
            <a:r>
              <a:rPr lang="en-US"/>
              <a:t>has to line-up. Start there!</a:t>
            </a:r>
          </a:p>
        </p:txBody>
      </p:sp>
      <p:pic>
        <p:nvPicPr>
          <p:cNvPr id="30723" name="Picture 4" descr="PlacesLine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9275" y="1646238"/>
            <a:ext cx="24018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Percent of Something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468444-1B99-4B02-9CE5-0CC8E0D60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737" y="1831795"/>
            <a:ext cx="1752600" cy="170497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A65B477-2C38-4821-8DB0-8E73CBD7766E}"/>
              </a:ext>
            </a:extLst>
          </p:cNvPr>
          <p:cNvSpPr txBox="1"/>
          <p:nvPr/>
        </p:nvSpPr>
        <p:spPr>
          <a:xfrm>
            <a:off x="1781666" y="4270342"/>
            <a:ext cx="5467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whole is divided into 100 pieces.</a:t>
            </a:r>
          </a:p>
          <a:p>
            <a:endParaRPr lang="en-US" dirty="0"/>
          </a:p>
          <a:p>
            <a:r>
              <a:rPr lang="en-US" dirty="0"/>
              <a:t>This is          which is 44%.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0D326F1-CCC1-4484-94EF-7F97CB95A269}"/>
              </a:ext>
            </a:extLst>
          </p:cNvPr>
          <p:cNvGrpSpPr/>
          <p:nvPr/>
        </p:nvGrpSpPr>
        <p:grpSpPr>
          <a:xfrm>
            <a:off x="2681926" y="4937464"/>
            <a:ext cx="914400" cy="830997"/>
            <a:chOff x="6565769" y="2804473"/>
            <a:chExt cx="914400" cy="83099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0BA7319-E024-48DF-8CF7-87D88873366E}"/>
                </a:ext>
              </a:extLst>
            </p:cNvPr>
            <p:cNvSpPr txBox="1"/>
            <p:nvPr/>
          </p:nvSpPr>
          <p:spPr>
            <a:xfrm>
              <a:off x="656576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44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100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C10A30F-D7B5-4068-ACC5-4E3055C0C5D3}"/>
                </a:ext>
              </a:extLst>
            </p:cNvPr>
            <p:cNvCxnSpPr/>
            <p:nvPr/>
          </p:nvCxnSpPr>
          <p:spPr>
            <a:xfrm>
              <a:off x="6806153" y="3219971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330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Computing a Fractional Part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785813" y="1833563"/>
            <a:ext cx="75692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Half of something = ½ times the something.</a:t>
            </a: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Three fourths of something = ¾ times the something.</a:t>
            </a: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30% of something = 30% times the something.</a:t>
            </a: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do you multiply 30%?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785813" y="1833563"/>
            <a:ext cx="75692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Change it to .30 or to 30/100.</a:t>
            </a: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30% of 80 = .30 x 80</a:t>
            </a: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Decimals</a:t>
            </a:r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98525" y="2036190"/>
            <a:ext cx="7345363" cy="4726969"/>
          </a:xfrm>
        </p:spPr>
        <p:txBody>
          <a:bodyPr/>
          <a:lstStyle/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>
                <a:solidFill>
                  <a:srgbClr val="6C6C6C"/>
                </a:solidFill>
              </a:rPr>
              <a:t>	 </a:t>
            </a:r>
            <a:r>
              <a:rPr lang="en-US" sz="2800" dirty="0"/>
              <a:t>1/100	=	</a:t>
            </a:r>
            <a:r>
              <a:rPr lang="en-US" sz="2800" dirty="0">
                <a:solidFill>
                  <a:srgbClr val="6600FF"/>
                </a:solidFill>
              </a:rPr>
              <a:t>.0</a:t>
            </a:r>
            <a:r>
              <a:rPr lang="en-US" sz="2800" u="sng" dirty="0">
                <a:solidFill>
                  <a:srgbClr val="6600FF"/>
                </a:solidFill>
              </a:rPr>
              <a:t>1</a:t>
            </a:r>
            <a:r>
              <a:rPr lang="en-US" sz="2800" dirty="0">
                <a:solidFill>
                  <a:srgbClr val="6600FF"/>
                </a:solidFill>
              </a:rPr>
              <a:t> </a:t>
            </a:r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>
                <a:solidFill>
                  <a:srgbClr val="6C6C6C"/>
                </a:solidFill>
              </a:rPr>
              <a:t>	 </a:t>
            </a:r>
            <a:r>
              <a:rPr lang="en-US" sz="2800" dirty="0"/>
              <a:t>1/10	=	.</a:t>
            </a:r>
            <a:r>
              <a:rPr lang="en-US" sz="2800" u="sng" dirty="0">
                <a:solidFill>
                  <a:schemeClr val="hlink"/>
                </a:solidFill>
              </a:rPr>
              <a:t>1</a:t>
            </a:r>
            <a:endParaRPr lang="en-US" sz="2800" dirty="0">
              <a:solidFill>
                <a:srgbClr val="6C6C6C"/>
              </a:solidFill>
            </a:endParaRPr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>
                <a:solidFill>
                  <a:srgbClr val="6C6C6C"/>
                </a:solidFill>
              </a:rPr>
              <a:t>	</a:t>
            </a:r>
            <a:r>
              <a:rPr lang="en-US" sz="2800" dirty="0"/>
              <a:t>1	=	</a:t>
            </a:r>
            <a:r>
              <a:rPr lang="en-US" sz="2800" u="sng" dirty="0">
                <a:solidFill>
                  <a:schemeClr val="hlink"/>
                </a:solidFill>
              </a:rPr>
              <a:t>1</a:t>
            </a:r>
            <a:endParaRPr lang="en-US" sz="2800" dirty="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/>
              <a:t>	10	=	</a:t>
            </a:r>
            <a:r>
              <a:rPr lang="en-US" sz="2800" u="sng" dirty="0">
                <a:solidFill>
                  <a:schemeClr val="hlink"/>
                </a:solidFill>
              </a:rPr>
              <a:t>10</a:t>
            </a:r>
            <a:endParaRPr lang="en-US" sz="2800" dirty="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/>
              <a:t>	10  X  10	=	</a:t>
            </a:r>
            <a:r>
              <a:rPr lang="en-US" sz="2800" u="sng" dirty="0">
                <a:solidFill>
                  <a:schemeClr val="hlink"/>
                </a:solidFill>
              </a:rPr>
              <a:t>100</a:t>
            </a:r>
            <a:endParaRPr lang="en-US" sz="2800" dirty="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/>
              <a:t>	10  X  10  X  10	=	</a:t>
            </a:r>
            <a:r>
              <a:rPr lang="en-US" sz="2800" u="sng" dirty="0">
                <a:solidFill>
                  <a:schemeClr val="hlink"/>
                </a:solidFill>
              </a:rPr>
              <a:t>1,000</a:t>
            </a:r>
            <a:endParaRPr lang="en-US" sz="2800" dirty="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/>
              <a:t>	10  X  10  X  10  X  10	=	</a:t>
            </a:r>
            <a:r>
              <a:rPr lang="en-US" sz="2800" u="sng" dirty="0">
                <a:solidFill>
                  <a:schemeClr val="hlink"/>
                </a:solidFill>
              </a:rPr>
              <a:t>10,000</a:t>
            </a:r>
            <a:endParaRPr lang="en-US" sz="2800" dirty="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/>
              <a:t>	10  X  10  X  10  X  10  X  10	=	</a:t>
            </a:r>
            <a:r>
              <a:rPr lang="en-US" sz="2800" u="sng" dirty="0">
                <a:solidFill>
                  <a:schemeClr val="hlink"/>
                </a:solidFill>
              </a:rPr>
              <a:t>100,000</a:t>
            </a:r>
            <a:endParaRPr lang="en-US" sz="2800" dirty="0"/>
          </a:p>
          <a:p>
            <a:pPr marL="0" indent="0" algn="l" eaLnBrk="1" hangingPunct="1">
              <a:lnSpc>
                <a:spcPct val="80000"/>
              </a:lnSpc>
              <a:spcAft>
                <a:spcPct val="20000"/>
              </a:spcAft>
              <a:tabLst>
                <a:tab pos="4913313" algn="r"/>
                <a:tab pos="5368925" algn="r"/>
                <a:tab pos="6913563" algn="r"/>
              </a:tabLst>
            </a:pPr>
            <a:r>
              <a:rPr lang="en-US" sz="2800" dirty="0"/>
              <a:t>	10  X  10  X  10  X  10  X  10  X  10	=	</a:t>
            </a:r>
            <a:r>
              <a:rPr lang="en-US" sz="2800" b="1" dirty="0">
                <a:solidFill>
                  <a:schemeClr val="folHlink"/>
                </a:solidFill>
              </a:rPr>
              <a:t>?</a:t>
            </a:r>
            <a:r>
              <a:rPr lang="en-US" sz="2800" dirty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4829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Ways to Write a Number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785813" y="1833563"/>
            <a:ext cx="75692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Standard form</a:t>
            </a:r>
            <a:r>
              <a:rPr lang="en-US" dirty="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1,346.45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/>
              <a:t>Expanded form</a:t>
            </a:r>
            <a:r>
              <a:rPr lang="en-US" dirty="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1000 + 300 + 40 + 6 +      +</a:t>
            </a:r>
            <a:endParaRPr lang="en-US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folHlink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B8C046-C3C4-4A0B-8071-6A4330A1CF3D}"/>
              </a:ext>
            </a:extLst>
          </p:cNvPr>
          <p:cNvGrpSpPr/>
          <p:nvPr/>
        </p:nvGrpSpPr>
        <p:grpSpPr>
          <a:xfrm>
            <a:off x="5756497" y="3635470"/>
            <a:ext cx="914400" cy="830997"/>
            <a:chOff x="6565769" y="2804473"/>
            <a:chExt cx="914400" cy="83099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0D38CC2-06A9-4A7E-B101-CE4FDDA63BEE}"/>
                </a:ext>
              </a:extLst>
            </p:cNvPr>
            <p:cNvSpPr txBox="1"/>
            <p:nvPr/>
          </p:nvSpPr>
          <p:spPr>
            <a:xfrm>
              <a:off x="656576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10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08A180F-3BDC-462D-A1D8-9268F689F9B8}"/>
                </a:ext>
              </a:extLst>
            </p:cNvPr>
            <p:cNvCxnSpPr/>
            <p:nvPr/>
          </p:nvCxnSpPr>
          <p:spPr>
            <a:xfrm>
              <a:off x="6806153" y="3219971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0717C19-49C6-42E3-99ED-BEF0EF9E32D0}"/>
              </a:ext>
            </a:extLst>
          </p:cNvPr>
          <p:cNvGrpSpPr/>
          <p:nvPr/>
        </p:nvGrpSpPr>
        <p:grpSpPr>
          <a:xfrm>
            <a:off x="6588412" y="3635470"/>
            <a:ext cx="914400" cy="830997"/>
            <a:chOff x="6565769" y="2804473"/>
            <a:chExt cx="914400" cy="83099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D5AD294-DF74-4B0A-A0AC-CB07AC75B2FB}"/>
                </a:ext>
              </a:extLst>
            </p:cNvPr>
            <p:cNvSpPr txBox="1"/>
            <p:nvPr/>
          </p:nvSpPr>
          <p:spPr>
            <a:xfrm>
              <a:off x="656576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5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100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DF96FC9-4142-4189-8983-145D7656C0A4}"/>
                </a:ext>
              </a:extLst>
            </p:cNvPr>
            <p:cNvCxnSpPr/>
            <p:nvPr/>
          </p:nvCxnSpPr>
          <p:spPr>
            <a:xfrm>
              <a:off x="6806153" y="3219971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880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Multiply by 1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785813" y="1833563"/>
            <a:ext cx="75692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Identity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1 x 6 = 6</a:t>
            </a: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1 x       =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/>
              <a:t>There are many ways to write 1: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folHlink"/>
                </a:solidFill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B8C046-C3C4-4A0B-8071-6A4330A1CF3D}"/>
              </a:ext>
            </a:extLst>
          </p:cNvPr>
          <p:cNvGrpSpPr/>
          <p:nvPr/>
        </p:nvGrpSpPr>
        <p:grpSpPr>
          <a:xfrm>
            <a:off x="2128102" y="4462210"/>
            <a:ext cx="914400" cy="830997"/>
            <a:chOff x="2907661" y="3635470"/>
            <a:chExt cx="914400" cy="83099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0D38CC2-06A9-4A7E-B101-CE4FDDA63BEE}"/>
                </a:ext>
              </a:extLst>
            </p:cNvPr>
            <p:cNvSpPr txBox="1"/>
            <p:nvPr/>
          </p:nvSpPr>
          <p:spPr>
            <a:xfrm>
              <a:off x="2907661" y="3635470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08A180F-3BDC-462D-A1D8-9268F689F9B8}"/>
                </a:ext>
              </a:extLst>
            </p:cNvPr>
            <p:cNvCxnSpPr/>
            <p:nvPr/>
          </p:nvCxnSpPr>
          <p:spPr>
            <a:xfrm>
              <a:off x="3157471" y="4050968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0717C19-49C6-42E3-99ED-BEF0EF9E32D0}"/>
              </a:ext>
            </a:extLst>
          </p:cNvPr>
          <p:cNvGrpSpPr/>
          <p:nvPr/>
        </p:nvGrpSpPr>
        <p:grpSpPr>
          <a:xfrm>
            <a:off x="3042501" y="4466467"/>
            <a:ext cx="914400" cy="830997"/>
            <a:chOff x="5829709" y="2804473"/>
            <a:chExt cx="914400" cy="83099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D5AD294-DF74-4B0A-A0AC-CB07AC75B2FB}"/>
                </a:ext>
              </a:extLst>
            </p:cNvPr>
            <p:cNvSpPr txBox="1"/>
            <p:nvPr/>
          </p:nvSpPr>
          <p:spPr>
            <a:xfrm>
              <a:off x="582970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24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24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DF96FC9-4142-4189-8983-145D7656C0A4}"/>
                </a:ext>
              </a:extLst>
            </p:cNvPr>
            <p:cNvCxnSpPr/>
            <p:nvPr/>
          </p:nvCxnSpPr>
          <p:spPr>
            <a:xfrm>
              <a:off x="6108570" y="3211909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6C6ADBDF-15D5-4F43-98B7-92B599006E3A}"/>
              </a:ext>
            </a:extLst>
          </p:cNvPr>
          <p:cNvSpPr/>
          <p:nvPr/>
        </p:nvSpPr>
        <p:spPr>
          <a:xfrm>
            <a:off x="4570413" y="2902671"/>
            <a:ext cx="245097" cy="311084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8C2B214-3E0D-418A-82F4-1DF4E03A7721}"/>
              </a:ext>
            </a:extLst>
          </p:cNvPr>
          <p:cNvSpPr/>
          <p:nvPr/>
        </p:nvSpPr>
        <p:spPr>
          <a:xfrm>
            <a:off x="5365423" y="2902671"/>
            <a:ext cx="245097" cy="311084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15385A4-BC91-4E8A-AD04-1CEB86B28397}"/>
              </a:ext>
            </a:extLst>
          </p:cNvPr>
          <p:cNvGrpSpPr/>
          <p:nvPr/>
        </p:nvGrpSpPr>
        <p:grpSpPr>
          <a:xfrm>
            <a:off x="4155634" y="4427671"/>
            <a:ext cx="414779" cy="882551"/>
            <a:chOff x="4841433" y="4410656"/>
            <a:chExt cx="414779" cy="88255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8468CE3-4B68-447E-8E6A-0D6B469EA0D3}"/>
                </a:ext>
              </a:extLst>
            </p:cNvPr>
            <p:cNvSpPr/>
            <p:nvPr/>
          </p:nvSpPr>
          <p:spPr>
            <a:xfrm>
              <a:off x="4926274" y="4410656"/>
              <a:ext cx="245097" cy="311084"/>
            </a:xfrm>
            <a:prstGeom prst="ellips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3A7B58-1ACB-439C-A7DB-6BC7CFD8CAD6}"/>
                </a:ext>
              </a:extLst>
            </p:cNvPr>
            <p:cNvSpPr/>
            <p:nvPr/>
          </p:nvSpPr>
          <p:spPr>
            <a:xfrm>
              <a:off x="4926274" y="4982123"/>
              <a:ext cx="245097" cy="311084"/>
            </a:xfrm>
            <a:prstGeom prst="ellips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2634CE6-B1C4-468B-B7D4-B1C035F84AAF}"/>
                </a:ext>
              </a:extLst>
            </p:cNvPr>
            <p:cNvCxnSpPr>
              <a:cxnSpLocks/>
            </p:cNvCxnSpPr>
            <p:nvPr/>
          </p:nvCxnSpPr>
          <p:spPr>
            <a:xfrm>
              <a:off x="4841433" y="4873903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2190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Multiply by 1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785813" y="1833563"/>
            <a:ext cx="7569200" cy="429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Solve for missing part of a fraction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/>
              <a:t>Multiply by 1 so that denominators match. Then the numerators have to match.</a:t>
            </a:r>
            <a:endParaRPr lang="en-US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chemeClr val="folHlink"/>
                </a:solidFill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B8C046-C3C4-4A0B-8071-6A4330A1CF3D}"/>
              </a:ext>
            </a:extLst>
          </p:cNvPr>
          <p:cNvGrpSpPr/>
          <p:nvPr/>
        </p:nvGrpSpPr>
        <p:grpSpPr>
          <a:xfrm>
            <a:off x="3601786" y="4151125"/>
            <a:ext cx="914400" cy="830997"/>
            <a:chOff x="2907661" y="3635470"/>
            <a:chExt cx="914400" cy="83099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0D38CC2-06A9-4A7E-B101-CE4FDDA63BEE}"/>
                </a:ext>
              </a:extLst>
            </p:cNvPr>
            <p:cNvSpPr txBox="1"/>
            <p:nvPr/>
          </p:nvSpPr>
          <p:spPr>
            <a:xfrm>
              <a:off x="2907661" y="3635470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x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4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08A180F-3BDC-462D-A1D8-9268F689F9B8}"/>
                </a:ext>
              </a:extLst>
            </p:cNvPr>
            <p:cNvCxnSpPr/>
            <p:nvPr/>
          </p:nvCxnSpPr>
          <p:spPr>
            <a:xfrm>
              <a:off x="3157471" y="4050968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0717C19-49C6-42E3-99ED-BEF0EF9E32D0}"/>
              </a:ext>
            </a:extLst>
          </p:cNvPr>
          <p:cNvGrpSpPr/>
          <p:nvPr/>
        </p:nvGrpSpPr>
        <p:grpSpPr>
          <a:xfrm>
            <a:off x="4516185" y="4155382"/>
            <a:ext cx="914400" cy="830997"/>
            <a:chOff x="5829709" y="2804473"/>
            <a:chExt cx="914400" cy="83099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D5AD294-DF74-4B0A-A0AC-CB07AC75B2FB}"/>
                </a:ext>
              </a:extLst>
            </p:cNvPr>
            <p:cNvSpPr txBox="1"/>
            <p:nvPr/>
          </p:nvSpPr>
          <p:spPr>
            <a:xfrm>
              <a:off x="582970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15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30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DF96FC9-4142-4189-8983-145D7656C0A4}"/>
                </a:ext>
              </a:extLst>
            </p:cNvPr>
            <p:cNvCxnSpPr/>
            <p:nvPr/>
          </p:nvCxnSpPr>
          <p:spPr>
            <a:xfrm>
              <a:off x="6108570" y="3211909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7F1A36A-97DB-4F96-858B-157776C98A9F}"/>
              </a:ext>
            </a:extLst>
          </p:cNvPr>
          <p:cNvSpPr txBox="1"/>
          <p:nvPr/>
        </p:nvSpPr>
        <p:spPr>
          <a:xfrm>
            <a:off x="4266375" y="4340047"/>
            <a:ext cx="809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D27B7A-C1D6-4164-AB2F-C5659F60514A}"/>
              </a:ext>
            </a:extLst>
          </p:cNvPr>
          <p:cNvSpPr txBox="1"/>
          <p:nvPr/>
        </p:nvSpPr>
        <p:spPr>
          <a:xfrm>
            <a:off x="5283651" y="414731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6600FF"/>
                </a:solidFill>
              </a:rPr>
              <a:t>4</a:t>
            </a:r>
          </a:p>
          <a:p>
            <a:pPr algn="ctr"/>
            <a:r>
              <a:rPr lang="en-US" dirty="0">
                <a:solidFill>
                  <a:srgbClr val="6600FF"/>
                </a:solidFill>
              </a:rPr>
              <a:t>4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2BF2B77-1B93-470F-9FF6-2C3958837C6C}"/>
              </a:ext>
            </a:extLst>
          </p:cNvPr>
          <p:cNvCxnSpPr/>
          <p:nvPr/>
        </p:nvCxnSpPr>
        <p:spPr>
          <a:xfrm>
            <a:off x="5531066" y="4562817"/>
            <a:ext cx="414779" cy="0"/>
          </a:xfrm>
          <a:prstGeom prst="line">
            <a:avLst/>
          </a:prstGeom>
          <a:ln>
            <a:solidFill>
              <a:srgbClr val="66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45162A-F990-4B38-B22B-BD4C9F250A67}"/>
              </a:ext>
            </a:extLst>
          </p:cNvPr>
          <p:cNvSpPr txBox="1"/>
          <p:nvPr/>
        </p:nvSpPr>
        <p:spPr>
          <a:xfrm>
            <a:off x="5189723" y="4368571"/>
            <a:ext cx="809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13F4A-430D-47F6-AED6-CF4A1CE3A62D}"/>
              </a:ext>
            </a:extLst>
          </p:cNvPr>
          <p:cNvSpPr txBox="1"/>
          <p:nvPr/>
        </p:nvSpPr>
        <p:spPr>
          <a:xfrm>
            <a:off x="3389803" y="4308232"/>
            <a:ext cx="809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1D0F99F-0486-444A-9266-EF8F76FE2E94}"/>
              </a:ext>
            </a:extLst>
          </p:cNvPr>
          <p:cNvGrpSpPr/>
          <p:nvPr/>
        </p:nvGrpSpPr>
        <p:grpSpPr>
          <a:xfrm>
            <a:off x="2625705" y="4147318"/>
            <a:ext cx="914400" cy="830997"/>
            <a:chOff x="5829709" y="2804473"/>
            <a:chExt cx="914400" cy="83099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BCB5FA1-F4F2-41B7-8632-695456C3D4EA}"/>
                </a:ext>
              </a:extLst>
            </p:cNvPr>
            <p:cNvSpPr txBox="1"/>
            <p:nvPr/>
          </p:nvSpPr>
          <p:spPr>
            <a:xfrm>
              <a:off x="5829709" y="2804473"/>
              <a:ext cx="914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6600FF"/>
                  </a:solidFill>
                </a:rPr>
                <a:t>30</a:t>
              </a:r>
            </a:p>
            <a:p>
              <a:pPr algn="ctr"/>
              <a:r>
                <a:rPr lang="en-US" dirty="0">
                  <a:solidFill>
                    <a:srgbClr val="6600FF"/>
                  </a:solidFill>
                </a:rPr>
                <a:t>30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82ACE4A-0A43-4358-A760-32CB4672B52F}"/>
                </a:ext>
              </a:extLst>
            </p:cNvPr>
            <p:cNvCxnSpPr/>
            <p:nvPr/>
          </p:nvCxnSpPr>
          <p:spPr>
            <a:xfrm>
              <a:off x="6108570" y="3211909"/>
              <a:ext cx="414779" cy="0"/>
            </a:xfrm>
            <a:prstGeom prst="line">
              <a:avLst/>
            </a:prstGeom>
            <a:ln>
              <a:solidFill>
                <a:srgbClr val="66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48589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MS_PUBLISH" val="No"/>
  <p:tag name="ARTICULATE_TEMPLATE" val="Corporate Communications"/>
  <p:tag name="PLAYERLOGOHEIGHT" val="56"/>
  <p:tag name="PLAYERLOGOWIDTH" val="174"/>
  <p:tag name="PRESENTER_PREVIEW_MODE" val="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edstar\AppData\Local\Temp\articulate\presenter\imgtemp\ERugYFOl_files\slide0001_image001.pn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85dc120e-b3c8-46cb-9442-6dd932ff2959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79A9EC"/>
      </a:accent1>
      <a:accent2>
        <a:srgbClr val="DE6921"/>
      </a:accent2>
      <a:accent3>
        <a:srgbClr val="FFFFFF"/>
      </a:accent3>
      <a:accent4>
        <a:srgbClr val="000000"/>
      </a:accent4>
      <a:accent5>
        <a:srgbClr val="BED1F4"/>
      </a:accent5>
      <a:accent6>
        <a:srgbClr val="C95E1D"/>
      </a:accent6>
      <a:hlink>
        <a:srgbClr val="0000FF"/>
      </a:hlink>
      <a:folHlink>
        <a:srgbClr val="66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751</Words>
  <Application>Microsoft Office PowerPoint</Application>
  <PresentationFormat>On-screen Show (4:3)</PresentationFormat>
  <Paragraphs>174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Percent of Something</vt:lpstr>
      <vt:lpstr>Fraction of Something</vt:lpstr>
      <vt:lpstr>Percent of Something</vt:lpstr>
      <vt:lpstr>Computing a Fractional Part</vt:lpstr>
      <vt:lpstr>How do you multiply 30%?</vt:lpstr>
      <vt:lpstr>Decimals</vt:lpstr>
      <vt:lpstr>Ways to Write a Number</vt:lpstr>
      <vt:lpstr>Multiply by 1</vt:lpstr>
      <vt:lpstr>Multiply by 1</vt:lpstr>
      <vt:lpstr>Multiply by 1</vt:lpstr>
      <vt:lpstr>Percent as Fraction or Decimal</vt:lpstr>
      <vt:lpstr>Place Value</vt:lpstr>
      <vt:lpstr>When order matters</vt:lpstr>
      <vt:lpstr>Order Matters</vt:lpstr>
      <vt:lpstr>Place Value</vt:lpstr>
      <vt:lpstr>Read the Number</vt:lpstr>
      <vt:lpstr>Zero </vt:lpstr>
      <vt:lpstr>Digits</vt:lpstr>
      <vt:lpstr>Joke Time!!</vt:lpstr>
      <vt:lpstr>Base 10</vt:lpstr>
      <vt:lpstr>Looking Forward</vt:lpstr>
      <vt:lpstr>Borrowing and Carrying</vt:lpstr>
      <vt:lpstr>Line-up places</vt:lpstr>
    </vt:vector>
  </TitlesOfParts>
  <Company>EDSTAR,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janet johnson</dc:creator>
  <cp:lastModifiedBy>Janet Johnson</cp:lastModifiedBy>
  <cp:revision>34</cp:revision>
  <dcterms:created xsi:type="dcterms:W3CDTF">2012-10-06T02:11:35Z</dcterms:created>
  <dcterms:modified xsi:type="dcterms:W3CDTF">2020-04-10T21:10:47Z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PlaceValueBasic_dt</vt:lpwstr>
  </property>
  <property fmtid="{D5CDD505-2E9C-101B-9397-08002B2CF9AE}" pid="4" name="ArticulateGUID">
    <vt:lpwstr>DB595153-0725-47D4-99C7-A8F30FF1205B</vt:lpwstr>
  </property>
  <property fmtid="{D5CDD505-2E9C-101B-9397-08002B2CF9AE}" pid="5" name="ArticulateProjectFull">
    <vt:lpwstr>D:\Dropbox\sparc37\homeschool\percents\percent-of-basics.ppta</vt:lpwstr>
  </property>
</Properties>
</file>